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314" r:id="rId6"/>
    <p:sldId id="316" r:id="rId7"/>
    <p:sldId id="315" r:id="rId8"/>
    <p:sldId id="317" r:id="rId9"/>
    <p:sldId id="318" r:id="rId10"/>
    <p:sldId id="319" r:id="rId11"/>
    <p:sldId id="320" r:id="rId12"/>
    <p:sldId id="325" r:id="rId13"/>
    <p:sldId id="327" r:id="rId14"/>
    <p:sldId id="337" r:id="rId15"/>
    <p:sldId id="274" r:id="rId16"/>
    <p:sldId id="322" r:id="rId17"/>
    <p:sldId id="288" r:id="rId18"/>
    <p:sldId id="323" r:id="rId19"/>
    <p:sldId id="293" r:id="rId20"/>
    <p:sldId id="312" r:id="rId21"/>
    <p:sldId id="324" r:id="rId22"/>
    <p:sldId id="313" r:id="rId23"/>
    <p:sldId id="310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96" y="1236"/>
      </p:cViewPr>
      <p:guideLst>
        <p:guide orient="horz" pos="2156"/>
        <p:guide pos="38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25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../media/image2.png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1.jpeg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.pn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.jpeg"/><Relationship Id="rId2" Type="http://schemas.openxmlformats.org/officeDocument/2006/relationships/tags" Target="../tags/tag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2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jpeg"/><Relationship Id="rId2" Type="http://schemas.openxmlformats.org/officeDocument/2006/relationships/tags" Target="../tags/tag1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2.png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1.jpeg"/><Relationship Id="rId2" Type="http://schemas.openxmlformats.org/officeDocument/2006/relationships/tags" Target="../tags/tag26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2.png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2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1.jpeg"/><Relationship Id="rId2" Type="http://schemas.openxmlformats.org/officeDocument/2006/relationships/tags" Target="../tags/tag50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2.png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.jpeg"/><Relationship Id="rId2" Type="http://schemas.openxmlformats.org/officeDocument/2006/relationships/tags" Target="../tags/tag59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image" Target="../media/image2.png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1.jpeg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2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1.jpeg"/><Relationship Id="rId2" Type="http://schemas.openxmlformats.org/officeDocument/2006/relationships/tags" Target="../tags/tag7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8765381" y="4763"/>
            <a:ext cx="3426619" cy="6853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3" r="-3186"/>
          <a:stretch>
            <a:fillRect/>
          </a:stretch>
        </p:blipFill>
        <p:spPr>
          <a:xfrm>
            <a:off x="0" y="0"/>
            <a:ext cx="3535759" cy="6853237"/>
          </a:xfrm>
          <a:prstGeom prst="rect">
            <a:avLst/>
          </a:prstGeom>
        </p:spPr>
      </p:pic>
      <p:sp>
        <p:nvSpPr>
          <p:cNvPr id="20" name="矩形 19"/>
          <p:cNvSpPr/>
          <p:nvPr userDrawn="1">
            <p:custDataLst>
              <p:tags r:id="rId5"/>
            </p:custDataLst>
          </p:nvPr>
        </p:nvSpPr>
        <p:spPr>
          <a:xfrm>
            <a:off x="0" y="-4763"/>
            <a:ext cx="12192000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 userDrawn="1">
            <p:custDataLst>
              <p:tags r:id="rId6"/>
            </p:custDataLst>
          </p:nvPr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884"/>
          </a:solidFill>
          <a:ln>
            <a:solidFill>
              <a:srgbClr val="0D4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 descr="E:\1a常用文件\双学位毕业设计-图像识别\ppt\下边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36417"/>
            <a:ext cx="12192000" cy="2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9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685345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image" Target="../media/image4.png"/><Relationship Id="rId7" Type="http://schemas.openxmlformats.org/officeDocument/2006/relationships/tags" Target="../tags/tag113.xml"/><Relationship Id="rId6" Type="http://schemas.openxmlformats.org/officeDocument/2006/relationships/image" Target="../media/image3.jpe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image" Target="../media/image5.jpeg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9.xml"/><Relationship Id="rId5" Type="http://schemas.openxmlformats.org/officeDocument/2006/relationships/image" Target="../media/image5.jpeg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4.xml"/><Relationship Id="rId5" Type="http://schemas.openxmlformats.org/officeDocument/2006/relationships/image" Target="../media/image5.jpe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image" Target="../media/image15.png"/><Relationship Id="rId5" Type="http://schemas.openxmlformats.org/officeDocument/2006/relationships/image" Target="../media/image5.jpeg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4.xml"/><Relationship Id="rId6" Type="http://schemas.openxmlformats.org/officeDocument/2006/relationships/image" Target="../media/image16.png"/><Relationship Id="rId5" Type="http://schemas.openxmlformats.org/officeDocument/2006/relationships/image" Target="../media/image5.jpeg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9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18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5.jpeg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9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9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5.jpe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19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4.xml"/><Relationship Id="rId6" Type="http://schemas.openxmlformats.org/officeDocument/2006/relationships/image" Target="../media/image24.png"/><Relationship Id="rId5" Type="http://schemas.openxmlformats.org/officeDocument/2006/relationships/image" Target="../media/image5.jpeg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09.xml"/><Relationship Id="rId6" Type="http://schemas.openxmlformats.org/officeDocument/2006/relationships/image" Target="../media/image25.png"/><Relationship Id="rId5" Type="http://schemas.openxmlformats.org/officeDocument/2006/relationships/image" Target="../media/image5.jpe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5.jpe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14.xml"/><Relationship Id="rId6" Type="http://schemas.openxmlformats.org/officeDocument/2006/relationships/image" Target="../media/image26.png"/><Relationship Id="rId5" Type="http://schemas.openxmlformats.org/officeDocument/2006/relationships/image" Target="../media/image5.jpeg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../media/image4.png"/><Relationship Id="rId7" Type="http://schemas.openxmlformats.org/officeDocument/2006/relationships/tags" Target="../tags/tag220.xml"/><Relationship Id="rId6" Type="http://schemas.openxmlformats.org/officeDocument/2006/relationships/image" Target="../media/image3.jpeg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8.xml"/><Relationship Id="rId5" Type="http://schemas.openxmlformats.org/officeDocument/2006/relationships/image" Target="../media/image5.jpe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38.xml"/><Relationship Id="rId10" Type="http://schemas.openxmlformats.org/officeDocument/2006/relationships/image" Target="../media/image11.png"/><Relationship Id="rId1" Type="http://schemas.openxmlformats.org/officeDocument/2006/relationships/tags" Target="../tags/tag13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3.xml"/><Relationship Id="rId6" Type="http://schemas.openxmlformats.org/officeDocument/2006/relationships/image" Target="../media/image12.png"/><Relationship Id="rId5" Type="http://schemas.openxmlformats.org/officeDocument/2006/relationships/image" Target="../media/image5.jpeg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8.xml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3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8.xml"/><Relationship Id="rId5" Type="http://schemas.openxmlformats.org/officeDocument/2006/relationships/image" Target="../media/image5.jpe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28201" y="1435607"/>
            <a:ext cx="9995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KDI</a:t>
            </a:r>
            <a:r>
              <a:rPr lang="zh-CN" altLang="en-US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Construction of Floral Knowledge Graph with Data Integration</a:t>
            </a:r>
            <a:endParaRPr lang="en-US" altLang="zh-CN" sz="32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3086735" y="2647315"/>
            <a:ext cx="5864225" cy="762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2009140" y="2882900"/>
            <a:ext cx="80200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610850" y="231775"/>
            <a:ext cx="1164590" cy="1164590"/>
            <a:chOff x="466" y="523"/>
            <a:chExt cx="1834" cy="1834"/>
          </a:xfrm>
        </p:grpSpPr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 flipH="1">
            <a:off x="635" y="4988560"/>
            <a:ext cx="5865495" cy="1868170"/>
            <a:chOff x="9963" y="7856"/>
            <a:chExt cx="9237" cy="2942"/>
          </a:xfrm>
        </p:grpSpPr>
        <p:pic>
          <p:nvPicPr>
            <p:cNvPr id="22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963" y="8183"/>
              <a:ext cx="9237" cy="26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" name="矩形 22"/>
            <p:cNvSpPr/>
            <p:nvPr>
              <p:custDataLst>
                <p:tags r:id="rId9"/>
              </p:custDataLst>
            </p:nvPr>
          </p:nvSpPr>
          <p:spPr>
            <a:xfrm>
              <a:off x="11864" y="7856"/>
              <a:ext cx="7337" cy="2943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5870" y="4984750"/>
            <a:ext cx="5865495" cy="1868170"/>
            <a:chOff x="9963" y="7856"/>
            <a:chExt cx="9237" cy="2942"/>
          </a:xfrm>
        </p:grpSpPr>
        <p:pic>
          <p:nvPicPr>
            <p:cNvPr id="26" name="图片 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963" y="8183"/>
              <a:ext cx="9237" cy="26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矩形 26"/>
            <p:cNvSpPr/>
            <p:nvPr>
              <p:custDataLst>
                <p:tags r:id="rId11"/>
              </p:custDataLst>
            </p:nvPr>
          </p:nvSpPr>
          <p:spPr>
            <a:xfrm>
              <a:off x="11864" y="7856"/>
              <a:ext cx="7337" cy="2943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6325870" y="3556000"/>
            <a:ext cx="4079371" cy="66914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Reporter 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：李辰宇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endParaRPr lang="en-US" sz="23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879600" y="-1481455"/>
            <a:ext cx="685800" cy="4445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18950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Purpose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sp>
        <p:nvSpPr>
          <p:cNvPr id="3" name="矩形: 圆角 2"/>
          <p:cNvSpPr/>
          <p:nvPr/>
        </p:nvSpPr>
        <p:spPr>
          <a:xfrm>
            <a:off x="1226820" y="1802765"/>
            <a:ext cx="9554210" cy="4187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err="1">
                <a:solidFill>
                  <a:srgbClr val="121212"/>
                </a:solidFill>
                <a:latin typeface="-apple-system"/>
              </a:rPr>
              <a:t>Analysed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 Competency Questions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CQ1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**common:** Flower, Environment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**core:** Suitability，Flower selection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**contextual:** Sunny location, New office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CQ2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**common:** Flower , Environment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**core:** notice, Flower selection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121212"/>
                </a:solidFill>
                <a:latin typeface="-apple-system"/>
              </a:rPr>
              <a:t>**contextual:** Living room, Insufficient sunlight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226769" y="1192885"/>
            <a:ext cx="9432484" cy="4001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This person is looking for recommended flowers for his situation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879600" y="-1481455"/>
            <a:ext cx="685800" cy="4445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18950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Purpose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sp>
        <p:nvSpPr>
          <p:cNvPr id="3" name="矩形: 圆角 2"/>
          <p:cNvSpPr/>
          <p:nvPr/>
        </p:nvSpPr>
        <p:spPr>
          <a:xfrm>
            <a:off x="1226769" y="1700451"/>
            <a:ext cx="9553904" cy="38490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Classified Competency Questions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CQ1</a:t>
            </a:r>
            <a:br>
              <a:rPr lang="en-US" altLang="zh-CN" sz="2000" dirty="0">
                <a:solidFill>
                  <a:srgbClr val="121212"/>
                </a:solidFill>
                <a:latin typeface="-apple-system"/>
              </a:rPr>
            </a:b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Common  OBJECT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Flower, Environment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Core  FUNCTION: Suitability    ACTION: Flower selection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Contextual  FUNCTION: Sunny location, New office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br>
              <a:rPr lang="en-US" altLang="zh-CN" sz="2000" dirty="0">
                <a:solidFill>
                  <a:srgbClr val="121212"/>
                </a:solidFill>
                <a:latin typeface="-apple-system"/>
              </a:rPr>
            </a:b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CQ2</a:t>
            </a:r>
            <a:br>
              <a:rPr lang="en-US" altLang="zh-CN" sz="2000" dirty="0">
                <a:solidFill>
                  <a:srgbClr val="121212"/>
                </a:solidFill>
                <a:latin typeface="-apple-system"/>
              </a:rPr>
            </a:b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Common  OBJECT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Flower, Environment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Core  FUNCTION: Notice   ACTION: Flower selection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Contextual  FUNCTION: Living room, Insufficient sunlight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769" y="1192885"/>
            <a:ext cx="9432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This person is looking for recommended flowers for his situation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879600" y="-1481455"/>
            <a:ext cx="685800" cy="4445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18950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Purpose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sp>
        <p:nvSpPr>
          <p:cNvPr id="3" name="矩形: 圆角 2"/>
          <p:cNvSpPr/>
          <p:nvPr/>
        </p:nvSpPr>
        <p:spPr>
          <a:xfrm>
            <a:off x="1226769" y="1700451"/>
            <a:ext cx="9553904" cy="38490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Attributed Competency Questions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CQ1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For(Flowers): id, name, color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For( Environment): id, string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CQ2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For(Flowers): id, name, color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For( Environment): id, string</a:t>
            </a:r>
            <a:endParaRPr sz="20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769" y="1192885"/>
            <a:ext cx="9432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This person is looking for recommended flowers for his situation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4171950" y="-3770630"/>
            <a:ext cx="685800" cy="902716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222048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Crawl data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17" y="2419918"/>
            <a:ext cx="7039957" cy="1867161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4171950" y="-3770630"/>
            <a:ext cx="685800" cy="902716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222048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Crawl data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38" y="1330336"/>
            <a:ext cx="8657143" cy="4600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4171950" y="-3770630"/>
            <a:ext cx="685800" cy="902716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28696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Data alignment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639605" y="1385806"/>
            <a:ext cx="5038095" cy="2190476"/>
            <a:chOff x="2882886" y="2124037"/>
            <a:chExt cx="5038095" cy="219047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2886" y="2124037"/>
              <a:ext cx="5038095" cy="219047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253218" y="3403833"/>
              <a:ext cx="763399" cy="1530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173" y="4047015"/>
            <a:ext cx="8276115" cy="15785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4171950" y="-3770630"/>
            <a:ext cx="685800" cy="902716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286969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Data alignment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725" y="1754445"/>
            <a:ext cx="2257143" cy="31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b="20216"/>
          <a:stretch>
            <a:fillRect/>
          </a:stretch>
        </p:blipFill>
        <p:spPr>
          <a:xfrm>
            <a:off x="4521456" y="1754443"/>
            <a:ext cx="2209524" cy="31047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046" y="1754443"/>
            <a:ext cx="2209524" cy="31047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428667" y="5016070"/>
            <a:ext cx="2053903" cy="36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Sun-loving flower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458158" y="5078440"/>
            <a:ext cx="2336119" cy="36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Easy maintenance flowers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95446" y="5074796"/>
            <a:ext cx="2336119" cy="36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Professionally maintained flowers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2065377" y="-1664057"/>
            <a:ext cx="685800" cy="481401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312457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Constructing KG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38" y="1207533"/>
            <a:ext cx="8761905" cy="18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930" y="3112318"/>
            <a:ext cx="7618119" cy="32239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1986521" y="-1585201"/>
            <a:ext cx="685800" cy="4656302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320953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 Constructing KG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375" y="1237187"/>
            <a:ext cx="4761363" cy="475329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1986521" y="-1585201"/>
            <a:ext cx="685800" cy="4656302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320953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 Constructing KG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39" y="1300027"/>
            <a:ext cx="6897775" cy="4793369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238879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1 Contributors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871221" y="2534019"/>
          <a:ext cx="8127999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ID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Name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>
                          <a:effectLst/>
                        </a:rPr>
                        <a:t>Role</a:t>
                      </a:r>
                      <a:endParaRPr lang="en-US" altLang="zh-CN" sz="1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2023532027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effectLst/>
                        </a:rPr>
                        <a:t>李辰宇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Knowledge Engineer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2023534036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李永桢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Data Scientist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2023532106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effectLst/>
                        </a:rPr>
                        <a:t>张云霞 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</a:rPr>
                        <a:t>Project Manager</a:t>
                      </a:r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 rot="5400000">
            <a:off x="4171950" y="-3770630"/>
            <a:ext cx="685800" cy="902716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187642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、实验分析</a:t>
            </a:r>
            <a:endParaRPr lang="zh-CN" sz="2400" b="1" dirty="0">
              <a:solidFill>
                <a:schemeClr val="bg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39" name="椭圆 38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33" y="1337941"/>
            <a:ext cx="11719468" cy="4182117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342130" y="2100907"/>
            <a:ext cx="35083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lang="zh-CN" altLang="en-US" sz="6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6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3086735" y="3343602"/>
            <a:ext cx="5864225" cy="762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2009140" y="3579187"/>
            <a:ext cx="80200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610850" y="231775"/>
            <a:ext cx="1164590" cy="1164590"/>
            <a:chOff x="466" y="523"/>
            <a:chExt cx="1834" cy="1834"/>
          </a:xfrm>
        </p:grpSpPr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 flipH="1">
            <a:off x="635" y="4988560"/>
            <a:ext cx="5865495" cy="1868170"/>
            <a:chOff x="9963" y="7856"/>
            <a:chExt cx="9237" cy="2942"/>
          </a:xfrm>
        </p:grpSpPr>
        <p:pic>
          <p:nvPicPr>
            <p:cNvPr id="22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963" y="8183"/>
              <a:ext cx="9237" cy="26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" name="矩形 22"/>
            <p:cNvSpPr/>
            <p:nvPr>
              <p:custDataLst>
                <p:tags r:id="rId9"/>
              </p:custDataLst>
            </p:nvPr>
          </p:nvSpPr>
          <p:spPr>
            <a:xfrm>
              <a:off x="11864" y="7856"/>
              <a:ext cx="7337" cy="2943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5870" y="4984750"/>
            <a:ext cx="5865495" cy="1868170"/>
            <a:chOff x="9963" y="7856"/>
            <a:chExt cx="9237" cy="2942"/>
          </a:xfrm>
        </p:grpSpPr>
        <p:pic>
          <p:nvPicPr>
            <p:cNvPr id="26" name="图片 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963" y="8183"/>
              <a:ext cx="9237" cy="26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矩形 26"/>
            <p:cNvSpPr/>
            <p:nvPr>
              <p:custDataLst>
                <p:tags r:id="rId11"/>
              </p:custDataLst>
            </p:nvPr>
          </p:nvSpPr>
          <p:spPr>
            <a:xfrm>
              <a:off x="11864" y="7856"/>
              <a:ext cx="7337" cy="2943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3227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Project description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sp>
        <p:nvSpPr>
          <p:cNvPr id="5" name="矩形: 圆角 4"/>
          <p:cNvSpPr/>
          <p:nvPr/>
        </p:nvSpPr>
        <p:spPr>
          <a:xfrm>
            <a:off x="1222294" y="3355567"/>
            <a:ext cx="9747409" cy="2139222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My Position: </a:t>
            </a:r>
            <a:r>
              <a:rPr lang="en-US" altLang="zh-CN" sz="2800" b="1" dirty="0">
                <a:solidFill>
                  <a:schemeClr val="dk1"/>
                </a:solidFill>
              </a:rPr>
              <a:t>“</a:t>
            </a:r>
            <a:r>
              <a:rPr lang="zh-CN" altLang="en-US" sz="2800" b="1" dirty="0">
                <a:solidFill>
                  <a:schemeClr val="dk1"/>
                </a:solidFill>
              </a:rPr>
              <a:t>Office</a:t>
            </a:r>
            <a:r>
              <a:rPr lang="en-US" altLang="zh-CN" sz="2800" b="1" dirty="0">
                <a:solidFill>
                  <a:schemeClr val="dk1"/>
                </a:solidFill>
              </a:rPr>
              <a:t>”</a:t>
            </a:r>
            <a:r>
              <a:rPr lang="zh-CN" altLang="en-US" sz="2800" b="1" dirty="0">
                <a:solidFill>
                  <a:schemeClr val="dk1"/>
                </a:solidFill>
              </a:rPr>
              <a:t> </a:t>
            </a:r>
            <a:endParaRPr lang="en-US" altLang="zh-CN" sz="2800" b="1" dirty="0">
              <a:solidFill>
                <a:schemeClr val="dk1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My Position Environment: </a:t>
            </a:r>
            <a:r>
              <a:rPr lang="en-US" altLang="zh-CN" sz="2800" b="1" dirty="0">
                <a:solidFill>
                  <a:schemeClr val="dk1"/>
                </a:solidFill>
              </a:rPr>
              <a:t>“Sunny”</a:t>
            </a:r>
            <a:r>
              <a:rPr lang="zh-CN" altLang="en-US" sz="2800" b="1" dirty="0">
                <a:solidFill>
                  <a:schemeClr val="dk1"/>
                </a:solidFill>
              </a:rPr>
              <a:t>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Floral Function: </a:t>
            </a:r>
            <a:r>
              <a:rPr lang="en-US" altLang="zh-CN" sz="2800" b="1" dirty="0">
                <a:solidFill>
                  <a:schemeClr val="dk1"/>
                </a:solidFill>
              </a:rPr>
              <a:t>“</a:t>
            </a:r>
            <a:r>
              <a:rPr lang="zh-CN" altLang="en-US" sz="2800" b="1" dirty="0">
                <a:solidFill>
                  <a:schemeClr val="dk1"/>
                </a:solidFill>
              </a:rPr>
              <a:t>air purification</a:t>
            </a:r>
            <a:r>
              <a:rPr lang="en-US" altLang="zh-CN" sz="2800" b="1" dirty="0">
                <a:solidFill>
                  <a:schemeClr val="dk1"/>
                </a:solidFill>
              </a:rPr>
              <a:t>”</a:t>
            </a:r>
            <a:r>
              <a:rPr lang="zh-CN" altLang="en-US" sz="2800" b="1" dirty="0">
                <a:solidFill>
                  <a:schemeClr val="dk1"/>
                </a:solidFill>
              </a:rPr>
              <a:t> </a:t>
            </a:r>
            <a:r>
              <a:rPr lang="en-US" altLang="zh-CN" sz="2800" b="1" dirty="0">
                <a:solidFill>
                  <a:schemeClr val="dk1"/>
                </a:solidFill>
              </a:rPr>
              <a:t>“</a:t>
            </a:r>
            <a:r>
              <a:rPr lang="zh-CN" altLang="en-US" sz="2800" b="1" dirty="0">
                <a:solidFill>
                  <a:schemeClr val="dk1"/>
                </a:solidFill>
              </a:rPr>
              <a:t>radiation protection</a:t>
            </a:r>
            <a:r>
              <a:rPr lang="en-US" altLang="zh-CN" sz="2800" b="1" dirty="0">
                <a:solidFill>
                  <a:schemeClr val="dk1"/>
                </a:solidFill>
              </a:rPr>
              <a:t>” </a:t>
            </a:r>
            <a:r>
              <a:rPr lang="en-US" altLang="zh-CN" sz="2800" b="1" dirty="0">
                <a:solidFill>
                  <a:srgbClr val="FF0000"/>
                </a:solidFill>
              </a:rPr>
              <a:t>Floral Types:</a:t>
            </a:r>
            <a:r>
              <a:rPr lang="en-US" altLang="zh-CN" sz="2800" b="1" dirty="0">
                <a:solidFill>
                  <a:schemeClr val="dk1"/>
                </a:solidFill>
              </a:rPr>
              <a:t> “ornamental qualities”</a:t>
            </a:r>
            <a:endParaRPr lang="zh-CN" altLang="en-US" sz="2800" b="1" dirty="0">
              <a:solidFill>
                <a:schemeClr val="dk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222294" y="1455375"/>
            <a:ext cx="9747409" cy="1512000"/>
          </a:xfrm>
          <a:prstGeom prst="round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dk1"/>
                </a:solidFill>
              </a:rPr>
              <a:t>When I moved to the new office and saw an empty desk, I wanted to buy a Flower. My requirements are:</a:t>
            </a:r>
            <a:endParaRPr lang="en-US" altLang="zh-CN" sz="2800" b="1" dirty="0">
              <a:solidFill>
                <a:schemeClr val="dk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3227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Project description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256" y="1322603"/>
            <a:ext cx="5401325" cy="4666586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3227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Project description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44" y="1435369"/>
            <a:ext cx="4292438" cy="42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625171" y="5816132"/>
            <a:ext cx="2527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solidFill>
                  <a:srgbClr val="05073B"/>
                </a:solidFill>
                <a:effectLst/>
                <a:latin typeface="-apple-system"/>
              </a:rPr>
              <a:t>generated by ERNIE 4.0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861" y="496461"/>
            <a:ext cx="2787388" cy="27328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463" y="398145"/>
            <a:ext cx="2854411" cy="2866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861" y="3540154"/>
            <a:ext cx="3102192" cy="26221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380" y="3751211"/>
            <a:ext cx="2977341" cy="1976596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3227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Project description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715" y="1083946"/>
            <a:ext cx="8152821" cy="498531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322716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Project description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399" y="1350628"/>
            <a:ext cx="6797482" cy="4704949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796891" y="-1398746"/>
            <a:ext cx="685800" cy="427958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059657" y="496461"/>
            <a:ext cx="86914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2 ER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231" y="1959819"/>
            <a:ext cx="8961905" cy="325714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>
            <p:custDataLst>
              <p:tags r:id="rId1"/>
            </p:custDataLst>
          </p:nvPr>
        </p:nvSpPr>
        <p:spPr>
          <a:xfrm rot="5400000">
            <a:off x="1879600" y="-1481455"/>
            <a:ext cx="685800" cy="4445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59" name="文本框 1066"/>
          <p:cNvSpPr txBox="1"/>
          <p:nvPr>
            <p:custDataLst>
              <p:tags r:id="rId2"/>
            </p:custDataLst>
          </p:nvPr>
        </p:nvSpPr>
        <p:spPr>
          <a:xfrm>
            <a:off x="1448038" y="521732"/>
            <a:ext cx="189507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Purpose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1933" y="304324"/>
            <a:ext cx="873443" cy="873443"/>
            <a:chOff x="466" y="523"/>
            <a:chExt cx="1834" cy="1834"/>
          </a:xfrm>
        </p:grpSpPr>
        <p:sp>
          <p:nvSpPr>
            <p:cNvPr id="10" name="椭圆 9"/>
            <p:cNvSpPr/>
            <p:nvPr>
              <p:custDataLst>
                <p:tags r:id="rId3"/>
              </p:custDataLst>
            </p:nvPr>
          </p:nvSpPr>
          <p:spPr>
            <a:xfrm>
              <a:off x="466" y="523"/>
              <a:ext cx="1834" cy="183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" y="598"/>
              <a:ext cx="1684" cy="1684"/>
            </a:xfrm>
            <a:prstGeom prst="rect">
              <a:avLst/>
            </a:prstGeom>
          </p:spPr>
        </p:pic>
      </p:grpSp>
      <p:sp>
        <p:nvSpPr>
          <p:cNvPr id="3" name="矩形: 圆角 2"/>
          <p:cNvSpPr/>
          <p:nvPr/>
        </p:nvSpPr>
        <p:spPr>
          <a:xfrm>
            <a:off x="1226769" y="1700451"/>
            <a:ext cx="9553904" cy="19319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Raw Competency Questions:</a:t>
            </a:r>
            <a:endParaRPr lang="en-US" altLang="zh-CN" sz="2000" b="1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CQ1: What kind of flowers are suitable for a sunny new office?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CQ2: What should be noticed when cultivating flowers in a living room with insufficient sunlight?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226769" y="3908901"/>
            <a:ext cx="9553904" cy="19965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Kernel Competency Questions:</a:t>
            </a:r>
            <a:br>
              <a:rPr lang="en-US" altLang="zh-CN" sz="2000" dirty="0">
                <a:solidFill>
                  <a:srgbClr val="121212"/>
                </a:solidFill>
                <a:latin typeface="-apple-system"/>
              </a:rPr>
            </a:br>
            <a:r>
              <a:rPr sz="2000" dirty="0">
                <a:solidFill>
                  <a:srgbClr val="121212"/>
                </a:solidFill>
                <a:latin typeface="-apple-system"/>
              </a:rPr>
              <a:t>CQ1: Flower selection, </a:t>
            </a:r>
            <a:r>
              <a:rPr lang="en-US" sz="2000" dirty="0">
                <a:solidFill>
                  <a:srgbClr val="121212"/>
                </a:solidFill>
                <a:latin typeface="-apple-system"/>
              </a:rPr>
              <a:t>S</a:t>
            </a:r>
            <a:r>
              <a:rPr sz="2000" dirty="0">
                <a:solidFill>
                  <a:srgbClr val="121212"/>
                </a:solidFill>
                <a:latin typeface="-apple-system"/>
                <a:sym typeface="+mn-ea"/>
              </a:rPr>
              <a:t>uitability</a:t>
            </a:r>
            <a:r>
              <a:rPr sz="2000" dirty="0">
                <a:solidFill>
                  <a:srgbClr val="121212"/>
                </a:solidFill>
                <a:latin typeface="-apple-system"/>
              </a:rPr>
              <a:t>,</a:t>
            </a:r>
            <a:r>
              <a:rPr lang="en-US" sz="2000" dirty="0">
                <a:solidFill>
                  <a:srgbClr val="121212"/>
                </a:solidFill>
                <a:latin typeface="-apple-system"/>
              </a:rPr>
              <a:t> </a:t>
            </a:r>
            <a:r>
              <a:rPr sz="2000" dirty="0">
                <a:solidFill>
                  <a:srgbClr val="121212"/>
                </a:solidFill>
                <a:latin typeface="-apple-system"/>
              </a:rPr>
              <a:t>Sunny location, New office</a:t>
            </a:r>
            <a:endParaRPr sz="2000" dirty="0">
              <a:solidFill>
                <a:srgbClr val="121212"/>
              </a:solidFill>
              <a:latin typeface="-apple-system"/>
            </a:endParaRPr>
          </a:p>
          <a:p>
            <a:r>
              <a:rPr sz="2000" dirty="0">
                <a:solidFill>
                  <a:srgbClr val="121212"/>
                </a:solidFill>
                <a:latin typeface="-apple-system"/>
              </a:rPr>
              <a:t>CQ2: Flower selection, </a:t>
            </a:r>
            <a:r>
              <a:rPr lang="en-US" sz="2000" dirty="0">
                <a:solidFill>
                  <a:srgbClr val="121212"/>
                </a:solidFill>
                <a:latin typeface="-apple-system"/>
              </a:rPr>
              <a:t>N</a:t>
            </a:r>
            <a:r>
              <a:rPr sz="2000" dirty="0">
                <a:solidFill>
                  <a:srgbClr val="121212"/>
                </a:solidFill>
                <a:latin typeface="-apple-system"/>
              </a:rPr>
              <a:t>otice, Living room, Insufficient sunlight</a:t>
            </a:r>
            <a:endParaRPr sz="20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769" y="1192885"/>
            <a:ext cx="94324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This person is looking for recommended flowers for his situation</a:t>
            </a:r>
            <a:endParaRPr lang="en-US" altLang="zh-CN" sz="2000" dirty="0">
              <a:solidFill>
                <a:srgbClr val="121212"/>
              </a:solidFill>
              <a:latin typeface="-apple-system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PLACING_PICTURE_USER_VIEWPORT" val="{&quot;height&quot;:2610,&quot;width&quot;:9237.499212598424}"/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PLACING_PICTURE_USER_VIEWPORT" val="{&quot;height&quot;:2610,&quot;width&quot;:9237.499212598424}"/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PLACING_PICTURE_USER_VIEWPORT" val="{&quot;height&quot;:2610,&quot;width&quot;:9237.499212598424}"/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UNIT_PLACING_PICTURE_USER_VIEWPORT" val="{&quot;height&quot;:2610,&quot;width&quot;:9237.499212598424}"/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5.xml><?xml version="1.0" encoding="utf-8"?>
<p:tagLst xmlns:p="http://schemas.openxmlformats.org/presentationml/2006/main">
  <p:tag name="COMMONDATA" val="eyJoZGlkIjoiMjdhNWYyYzFjMzRlYTNiZTNiNDM1NjZhMzdlYjY2MjQifQ=="/>
  <p:tag name="KSO_WPP_MARK_KEY" val="8669ea72-bfc2-4587-b711-34da9db8e2af"/>
  <p:tag name="commondata" val="eyJoZGlkIjoiMWYwODkwZmUyMGU2NTI5ZWQ1ZDdkNDg5NWRkZmNiMGE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2128</Words>
  <Application>WPS 演示</Application>
  <PresentationFormat>宽屏</PresentationFormat>
  <Paragraphs>125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Consolas</vt:lpstr>
      <vt:lpstr>-apple-system</vt:lpstr>
      <vt:lpstr>Segoe Print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㰨</cp:lastModifiedBy>
  <cp:revision>524</cp:revision>
  <dcterms:created xsi:type="dcterms:W3CDTF">2019-06-19T02:08:00Z</dcterms:created>
  <dcterms:modified xsi:type="dcterms:W3CDTF">2023-11-15T05:52:54Z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33BD2411F8AC4820AAD8B2A0CFF5BF7D_12</vt:lpwstr>
  </property>
</Properties>
</file>